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0"/>
            <a:ext cx="107899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F172A"/>
                </a:solidFill>
              </a:defRPr>
            </a:pPr>
            <a:r>
              <a:t>AI Academic Orchestrator</a:t>
            </a:r>
          </a:p>
          <a:p>
            <a:pPr>
              <a:defRPr sz="2300">
                <a:solidFill>
                  <a:srgbClr val="2563EB"/>
                </a:solidFill>
              </a:defRPr>
            </a:pPr>
            <a:r>
              <a:t>Tugas Proyek Perangkat Lunak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2788920"/>
            <a:ext cx="103327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475569"/>
                </a:solidFill>
              </a:defRPr>
            </a:pPr>
            <a:r>
              <a:t>Integrasi Claude AI dengan Linear, Notion/Notion AI, dan PostHog</a:t>
            </a:r>
          </a:p>
          <a:p>
            <a:pPr>
              <a:defRPr sz="1400">
                <a:solidFill>
                  <a:srgbClr val="475569"/>
                </a:solidFill>
              </a:defRPr>
            </a:pPr>
            <a:r>
              <a:t>Claude sebagai AI Orchestrator • MCP/API • Workflow Automation • Analytics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4800600"/>
            <a:ext cx="2286000" cy="59436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37560" y="4800600"/>
            <a:ext cx="2286000" cy="59436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97880" y="4800600"/>
            <a:ext cx="2286000" cy="59436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58200" y="4800600"/>
            <a:ext cx="2286000" cy="59436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1. Tantangan Proyek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Mulai dari masalah nyata, bukan dari tools.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747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rPr dirty="0"/>
              <a:t>Masalah yang dipilih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Tugas akademik </a:t>
            </a:r>
            <a:r>
              <a:rPr sz="1600" dirty="0" err="1"/>
              <a:t>tersebar</a:t>
            </a:r>
            <a:r>
              <a:rPr sz="1600" dirty="0"/>
              <a:t> di </a:t>
            </a:r>
            <a:r>
              <a:rPr sz="1600" dirty="0" err="1"/>
              <a:t>banyak</a:t>
            </a:r>
            <a:r>
              <a:rPr sz="1600" dirty="0"/>
              <a:t> aplikasi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Deadline dan </a:t>
            </a:r>
            <a:r>
              <a:rPr sz="1600" dirty="0" err="1"/>
              <a:t>progres</a:t>
            </a:r>
            <a:r>
              <a:rPr sz="1600" dirty="0"/>
              <a:t> sulit </a:t>
            </a:r>
            <a:r>
              <a:rPr sz="1600" dirty="0" err="1"/>
              <a:t>dipantau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Dokumen/knowledge tidak terstruktur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Aktivitas </a:t>
            </a:r>
            <a:r>
              <a:rPr sz="1600" dirty="0" err="1"/>
              <a:t>pengguna</a:t>
            </a:r>
            <a:r>
              <a:rPr sz="1600" dirty="0"/>
              <a:t> sulit </a:t>
            </a:r>
            <a:r>
              <a:rPr sz="1600" dirty="0" err="1"/>
              <a:t>dianalisis</a:t>
            </a:r>
            <a:endParaRPr sz="1600" dirty="0"/>
          </a:p>
        </p:txBody>
      </p:sp>
      <p:sp>
        <p:nvSpPr>
          <p:cNvPr id="5" name="Rounded Rectangle 4"/>
          <p:cNvSpPr/>
          <p:nvPr/>
        </p:nvSpPr>
        <p:spPr>
          <a:xfrm>
            <a:off x="4370832" y="1417320"/>
            <a:ext cx="34747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rPr dirty="0"/>
              <a:t>Solusi yang dirancang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</a:t>
            </a:r>
            <a:r>
              <a:rPr sz="1600" dirty="0" err="1"/>
              <a:t>memahami</a:t>
            </a:r>
            <a:r>
              <a:rPr sz="1600" dirty="0"/>
              <a:t> permintaan user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memilih tool yang tepat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Linear mengelola project &amp; 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Notion menyimpan knowledge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PostHog</a:t>
            </a:r>
            <a:r>
              <a:rPr sz="1600" dirty="0"/>
              <a:t> </a:t>
            </a:r>
            <a:r>
              <a:rPr sz="1600" dirty="0" err="1"/>
              <a:t>mencatat</a:t>
            </a:r>
            <a:r>
              <a:rPr sz="1600" dirty="0"/>
              <a:t> analytics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1583" y="1417320"/>
            <a:ext cx="34747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rPr dirty="0"/>
              <a:t>Target </a:t>
            </a:r>
            <a:r>
              <a:rPr dirty="0" err="1"/>
              <a:t>pengguna</a:t>
            </a:r>
            <a:endParaRPr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Mahasiswa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Dosen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Peneliti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Organisasi mahasiswa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Tim proyek akademik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2. Konsep Utama: AI Orchestration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057400"/>
            <a:ext cx="2194560" cy="96012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USER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03320" y="1828800"/>
            <a:ext cx="2743200" cy="14173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CLAUDE</a:t>
            </a:r>
            <a:br/>
            <a:r>
              <a:t>ORCHESTRATOR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35240" y="1234440"/>
            <a:ext cx="2560320" cy="91440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35240" y="2423160"/>
            <a:ext cx="2560320" cy="91440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35240" y="3611880"/>
            <a:ext cx="2560320" cy="91440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926080" y="2542032"/>
            <a:ext cx="777240" cy="0"/>
          </a:xfrm>
          <a:prstGeom prst="line">
            <a:avLst/>
          </a:prstGeom>
          <a:ln w="3175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6446520" y="1691640"/>
            <a:ext cx="1188720" cy="45720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446520" y="2542032"/>
            <a:ext cx="1188720" cy="338328"/>
          </a:xfrm>
          <a:prstGeom prst="line">
            <a:avLst/>
          </a:prstGeom>
          <a:ln w="25400">
            <a:solidFill>
              <a:srgbClr val="7C3A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446520" y="2926080"/>
            <a:ext cx="1188720" cy="1143000"/>
          </a:xfrm>
          <a:prstGeom prst="line">
            <a:avLst/>
          </a:prstGeom>
          <a:ln w="254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4400" y="4983480"/>
            <a:ext cx="10241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F172A"/>
                </a:solidFill>
              </a:defRPr>
            </a:pPr>
            <a:r>
              <a:t>Claude bukan sekadar chatbot: Claude merencanakan, memilih tool, memanggil tool, membaca hasil, lalu menyusun respons akhir.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3. Peran Setiap Komponen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417320"/>
            <a:ext cx="2057400" cy="54864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Komponen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651760" y="1417320"/>
            <a:ext cx="3749039" cy="54864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Peran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417320"/>
            <a:ext cx="5074920" cy="54864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Contoh output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039112"/>
            <a:ext cx="20574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Claude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51760" y="2039112"/>
            <a:ext cx="3749039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Otak/orchestrator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039112"/>
            <a:ext cx="507492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Plan, routing, synthesis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788920"/>
            <a:ext cx="20574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Linear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51760" y="2788920"/>
            <a:ext cx="3749039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Project &amp; task management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2788920"/>
            <a:ext cx="507492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Project, issue, milestone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538728"/>
            <a:ext cx="20574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Notion / Notion AI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51760" y="3538728"/>
            <a:ext cx="3749039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Knowledge &amp; document management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3538728"/>
            <a:ext cx="507492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Page, database, research notes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288536"/>
            <a:ext cx="20574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PostHog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651760" y="4288536"/>
            <a:ext cx="3749039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Analytics &amp; observability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4288536"/>
            <a:ext cx="507492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Events, dashboard, usage metrics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5038344"/>
            <a:ext cx="20574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MCP / API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5038344"/>
            <a:ext cx="3749039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Jembatan integrasi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5038344"/>
            <a:ext cx="507492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0">
                <a:solidFill>
                  <a:srgbClr val="475569"/>
                </a:solidFill>
              </a:defRPr>
            </a:pPr>
            <a:r>
              <a:t>Tool calling &amp; data exchange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4. Arsitektur Sistem yang Diharapkan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60520" y="1234440"/>
            <a:ext cx="3840480" cy="73152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USER / MAHASISWA / DOSEN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03320" y="2240280"/>
            <a:ext cx="475488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APPLICATION / UI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46120" y="3337560"/>
            <a:ext cx="5669280" cy="9144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CLAUDE AI — ORCHESTRATOR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46120" y="4617720"/>
            <a:ext cx="1600200" cy="77724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03520" y="4617720"/>
            <a:ext cx="1600200" cy="77724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60920" y="4617720"/>
            <a:ext cx="1600200" cy="77724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80760" y="1965960"/>
            <a:ext cx="0" cy="27432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080760" y="3017520"/>
            <a:ext cx="0" cy="320040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4023360" y="4251960"/>
            <a:ext cx="731520" cy="36576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080760" y="4251960"/>
            <a:ext cx="0" cy="365760"/>
          </a:xfrm>
          <a:prstGeom prst="line">
            <a:avLst/>
          </a:prstGeom>
          <a:ln w="25400">
            <a:solidFill>
              <a:srgbClr val="7C3A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406640" y="4251960"/>
            <a:ext cx="731520" cy="365760"/>
          </a:xfrm>
          <a:prstGeom prst="line">
            <a:avLst/>
          </a:prstGeom>
          <a:ln w="254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5623560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475569"/>
                </a:solidFill>
              </a:defRPr>
            </a:pPr>
            <a:r>
              <a:t>MCP/API Layer menjadi penghubung Claude dengan tools eksternal.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5. Workflow AI End-to-End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Contoh: AI Research Assistant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25880"/>
            <a:ext cx="502920" cy="50292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17320" y="1325880"/>
            <a:ext cx="15544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54680" y="1307592"/>
            <a:ext cx="8046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“Buat proyek penelitian AI untuk UMKM”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987552" y="1828800"/>
            <a:ext cx="0" cy="246888"/>
          </a:xfrm>
          <a:prstGeom prst="line">
            <a:avLst/>
          </a:prstGeom>
          <a:ln w="19050">
            <a:solidFill>
              <a:srgbClr val="0F1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731520" y="2084831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17320" y="2084831"/>
            <a:ext cx="15544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CLAUDE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4680" y="2066543"/>
            <a:ext cx="8046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Analisis kebutuhan &amp; rencanakan workflow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87552" y="2587752"/>
            <a:ext cx="0" cy="246887"/>
          </a:xfrm>
          <a:prstGeom prst="line">
            <a:avLst/>
          </a:prstGeom>
          <a:ln w="1905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31520" y="2843784"/>
            <a:ext cx="502920" cy="5029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17320" y="2843784"/>
            <a:ext cx="15544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LINEAR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4680" y="2825496"/>
            <a:ext cx="8046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Buat project, task, milestone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87552" y="3346704"/>
            <a:ext cx="0" cy="246887"/>
          </a:xfrm>
          <a:prstGeom prst="line">
            <a:avLst/>
          </a:prstGeom>
          <a:ln w="1905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31520" y="3602735"/>
            <a:ext cx="50292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17320" y="3602735"/>
            <a:ext cx="15544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NOTION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54680" y="3584447"/>
            <a:ext cx="8046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Buat research workspace &amp; knowledge base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87552" y="4105655"/>
            <a:ext cx="0" cy="246889"/>
          </a:xfrm>
          <a:prstGeom prst="line">
            <a:avLst/>
          </a:prstGeom>
          <a:ln w="19050">
            <a:solidFill>
              <a:srgbClr val="7C3A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31520" y="4361688"/>
            <a:ext cx="502920" cy="50292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417320" y="4361688"/>
            <a:ext cx="15544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POSTHOG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54680" y="4343400"/>
            <a:ext cx="8046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Catat aktivitas/event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987552" y="4864607"/>
            <a:ext cx="0" cy="246889"/>
          </a:xfrm>
          <a:prstGeom prst="line">
            <a:avLst/>
          </a:prstGeom>
          <a:ln w="1905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731520" y="5120640"/>
            <a:ext cx="502920" cy="502920"/>
          </a:xfrm>
          <a:prstGeom prst="roundRect">
            <a:avLst/>
          </a:prstGeom>
          <a:solidFill>
            <a:srgbClr val="16A34A"/>
          </a:solidFill>
          <a:ln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17320" y="5120640"/>
            <a:ext cx="15544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CLAUDE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54680" y="5102352"/>
            <a:ext cx="8046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Baca hasil → sintesis → respons akhir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0"/>
            <a:ext cx="107899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0F172A"/>
                </a:solidFill>
              </a:defRPr>
            </a:pPr>
            <a:r>
              <a:t>Mengenal 4 Komponen AI Orchestration</a:t>
            </a:r>
          </a:p>
          <a:p>
            <a:pPr>
              <a:defRPr sz="2200">
                <a:solidFill>
                  <a:srgbClr val="2563EB"/>
                </a:solidFill>
              </a:defRPr>
            </a:pPr>
            <a:r>
              <a:t>Claude • Linear • Notion / Notion AI • PostHog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3337560"/>
            <a:ext cx="2148840" cy="7315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CLAUDE</a:t>
            </a:r>
            <a:br/>
            <a:r>
              <a:t>ORCHESTRATOR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520440" y="3337560"/>
            <a:ext cx="2148840" cy="7315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LINEAR</a:t>
            </a:r>
            <a:br/>
            <a:r>
              <a:t>PROJECT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3337560"/>
            <a:ext cx="2148840" cy="7315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NOTION</a:t>
            </a:r>
            <a:br/>
            <a:r>
              <a:t>KNOWLEDGE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32520" y="3337560"/>
            <a:ext cx="2148840" cy="73152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POSTHOG</a:t>
            </a:r>
            <a:br/>
            <a:r>
              <a:t>ANALYTICS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754880"/>
            <a:ext cx="98755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>
                <a:solidFill>
                  <a:srgbClr val="475569"/>
                </a:solidFill>
              </a:defRPr>
            </a:pPr>
            <a:r>
              <a:t>Tujuan: membuat sistem perangkat lunak yang dapat berpikir, menjalankan aksi, menyimpan pengetahuan, dan mengukur hasil.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1. Gambaran Besar: Siapa Melakukan Apa?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Empat komponen memiliki fungsi berbeda dan saling melengkapi.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25880"/>
            <a:ext cx="1828800" cy="64008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88920" y="1325880"/>
            <a:ext cx="242316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Otak / orchestrator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344168"/>
            <a:ext cx="56692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Memahami intent • planning • tool selection • synthesis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468880"/>
            <a:ext cx="1828800" cy="64008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88920" y="2468880"/>
            <a:ext cx="242316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Project execution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2487168"/>
            <a:ext cx="56692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Project • issue • task • milestone • status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611880"/>
            <a:ext cx="1828800" cy="64008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88920" y="3611880"/>
            <a:ext cx="242316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Knowledge layer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3630168"/>
            <a:ext cx="56692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Page • database • research notes • documentation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4754880"/>
            <a:ext cx="1828800" cy="64008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88920" y="4754880"/>
            <a:ext cx="242316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Observability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4773168"/>
            <a:ext cx="56692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Event • analytics • funnel • experiment • monitoring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2. CLAUDE AI — Otak dan Orchestrator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Claude menjadi pusat pengambilan keputusan dalam workflow.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51206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Fungsi Claude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 err="1"/>
              <a:t>Memahami</a:t>
            </a:r>
            <a:r>
              <a:rPr sz="1400" dirty="0"/>
              <a:t> </a:t>
            </a:r>
            <a:r>
              <a:rPr sz="1400" dirty="0" err="1"/>
              <a:t>bahasa</a:t>
            </a:r>
            <a:r>
              <a:rPr sz="1400" dirty="0"/>
              <a:t> natural user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Menganalisis tujuan dan kebutuhan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Membuat rencana </a:t>
            </a:r>
            <a:r>
              <a:rPr sz="1400" dirty="0" err="1"/>
              <a:t>langkah</a:t>
            </a:r>
            <a:r>
              <a:rPr sz="1400" dirty="0"/>
              <a:t> kerja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Memilih tool yang diperlukan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 err="1"/>
              <a:t>Memanggil</a:t>
            </a:r>
            <a:r>
              <a:rPr sz="1400" dirty="0"/>
              <a:t> tool melalui MCP/API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 err="1"/>
              <a:t>Membaca</a:t>
            </a:r>
            <a:r>
              <a:rPr sz="1400" dirty="0"/>
              <a:t> </a:t>
            </a:r>
            <a:r>
              <a:rPr sz="1400" dirty="0" err="1"/>
              <a:t>hasil</a:t>
            </a:r>
            <a:r>
              <a:rPr sz="1400" dirty="0"/>
              <a:t> </a:t>
            </a:r>
            <a:r>
              <a:rPr sz="1400" dirty="0" err="1"/>
              <a:t>dari</a:t>
            </a:r>
            <a:r>
              <a:rPr sz="1400" dirty="0"/>
              <a:t> tool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Menggabungkan </a:t>
            </a:r>
            <a:r>
              <a:rPr sz="1400" dirty="0" err="1"/>
              <a:t>hasil</a:t>
            </a:r>
            <a:r>
              <a:rPr sz="1400" dirty="0"/>
              <a:t> menjadi respons akhir</a:t>
            </a:r>
            <a:endParaRPr sz="1600" dirty="0"/>
          </a:p>
        </p:txBody>
      </p:sp>
      <p:sp>
        <p:nvSpPr>
          <p:cNvPr id="5" name="Rounded Rectangle 4"/>
          <p:cNvSpPr/>
          <p:nvPr/>
        </p:nvSpPr>
        <p:spPr>
          <a:xfrm>
            <a:off x="6080760" y="1325880"/>
            <a:ext cx="53949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Contoh instruksi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“Buat project penelitian AI untuk UMKM.”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</a:t>
            </a:r>
            <a:r>
              <a:rPr sz="1600" dirty="0" err="1"/>
              <a:t>menentukan</a:t>
            </a:r>
            <a:r>
              <a:rPr sz="1600" dirty="0"/>
              <a:t> Linear untuk project/task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</a:t>
            </a:r>
            <a:r>
              <a:rPr sz="1600" dirty="0" err="1"/>
              <a:t>menentukan</a:t>
            </a:r>
            <a:r>
              <a:rPr sz="1600" dirty="0"/>
              <a:t> Notion untuk knowledge base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</a:t>
            </a:r>
            <a:r>
              <a:rPr sz="1600" dirty="0" err="1"/>
              <a:t>mencatat</a:t>
            </a:r>
            <a:r>
              <a:rPr sz="1600" dirty="0"/>
              <a:t> workflow/aktivitas ke </a:t>
            </a:r>
            <a:r>
              <a:rPr sz="1600" dirty="0" err="1"/>
              <a:t>PostHog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</a:t>
            </a:r>
            <a:r>
              <a:rPr sz="1600" dirty="0" err="1"/>
              <a:t>membaca</a:t>
            </a:r>
            <a:r>
              <a:rPr sz="1600" dirty="0"/>
              <a:t> </a:t>
            </a:r>
            <a:r>
              <a:rPr sz="1600" dirty="0" err="1"/>
              <a:t>hasil</a:t>
            </a:r>
            <a:r>
              <a:rPr sz="1600" dirty="0"/>
              <a:t> </a:t>
            </a:r>
            <a:r>
              <a:rPr sz="1600" dirty="0" err="1"/>
              <a:t>ketiganya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membuat </a:t>
            </a:r>
            <a:r>
              <a:rPr sz="1600" dirty="0" err="1"/>
              <a:t>ringkasan</a:t>
            </a:r>
            <a:r>
              <a:rPr sz="1600" dirty="0"/>
              <a:t> </a:t>
            </a:r>
            <a:r>
              <a:rPr sz="1600" dirty="0" err="1"/>
              <a:t>kepada</a:t>
            </a:r>
            <a:r>
              <a:rPr sz="1600" dirty="0"/>
              <a:t> user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861997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rPr dirty="0"/>
              <a:t>3. LINEAR — Mesin Eksekusi Project</a:t>
            </a:r>
            <a:r>
              <a:rPr lang="en-US" dirty="0"/>
              <a:t> : </a:t>
            </a:r>
            <a:r>
              <a:rPr lang="en-US" dirty="0" err="1"/>
              <a:t>linier.app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Linear digunakan untuk mengubah rencana AI menjadi pekerjaan yang terstruktur.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891B2"/>
                </a:solidFill>
              </a:defRPr>
            </a:pPr>
            <a:r>
              <a:rPr dirty="0"/>
              <a:t>Apa yang </a:t>
            </a:r>
            <a:r>
              <a:rPr dirty="0" err="1"/>
              <a:t>dikelola</a:t>
            </a:r>
            <a:r>
              <a:rPr dirty="0"/>
              <a:t> Linear?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Workspace &amp; team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Project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Issue / 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Status pekerjaan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Priority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Milestone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Roadmap dan </a:t>
            </a:r>
            <a:r>
              <a:rPr sz="1400" dirty="0" err="1"/>
              <a:t>progres</a:t>
            </a:r>
            <a:endParaRPr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61264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891B2"/>
                </a:solidFill>
              </a:defRPr>
            </a:pPr>
            <a:r>
              <a:rPr dirty="0"/>
              <a:t>Peran dalam proyek mahasiswa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membuat project </a:t>
            </a:r>
            <a:r>
              <a:rPr sz="1600" dirty="0" err="1"/>
              <a:t>berdasarkan</a:t>
            </a:r>
            <a:r>
              <a:rPr sz="1600" dirty="0"/>
              <a:t> intent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</a:t>
            </a:r>
            <a:r>
              <a:rPr sz="1600" dirty="0" err="1"/>
              <a:t>memecah</a:t>
            </a:r>
            <a:r>
              <a:rPr sz="1600" dirty="0"/>
              <a:t> pekerjaan menjadi 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Task </a:t>
            </a:r>
            <a:r>
              <a:rPr sz="1600" dirty="0" err="1"/>
              <a:t>memiliki</a:t>
            </a:r>
            <a:r>
              <a:rPr sz="1600" dirty="0"/>
              <a:t> status dan prioritas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Mahasiswa mengerjakan task di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dapat </a:t>
            </a:r>
            <a:r>
              <a:rPr sz="1600" dirty="0" err="1"/>
              <a:t>membaca</a:t>
            </a:r>
            <a:r>
              <a:rPr sz="1600" dirty="0"/>
              <a:t> </a:t>
            </a:r>
            <a:r>
              <a:rPr sz="1600" dirty="0" err="1"/>
              <a:t>progres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Progress menjadi dasar laporan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67618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rPr dirty="0"/>
              <a:t>4. NOTION &amp; NOTION AI — Knowledge Layer</a:t>
            </a:r>
            <a:r>
              <a:rPr lang="en-US" dirty="0"/>
              <a:t> :</a:t>
            </a:r>
          </a:p>
          <a:p>
            <a:pPr>
              <a:defRPr sz="2700" b="1">
                <a:solidFill>
                  <a:srgbClr val="0F172A"/>
                </a:solidFill>
              </a:defRPr>
            </a:pPr>
            <a:r>
              <a:rPr lang="en-US" dirty="0"/>
              <a:t> https://www.notion.com/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7C3AED"/>
                </a:solidFill>
              </a:defRPr>
            </a:pPr>
            <a:r>
              <a:rPr dirty="0"/>
              <a:t>Notion </a:t>
            </a:r>
            <a:r>
              <a:rPr dirty="0" err="1"/>
              <a:t>sebagai</a:t>
            </a:r>
            <a:r>
              <a:rPr dirty="0"/>
              <a:t> Knowledge Base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Pages dan dokumen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Database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Research notes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Meeting notes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SOP dan dokumentasi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Project knowledge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Reference material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7C3AED"/>
                </a:solidFill>
              </a:defRPr>
            </a:pPr>
            <a:r>
              <a:rPr dirty="0"/>
              <a:t>Notion AI / AI assistance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Membantu </a:t>
            </a:r>
            <a:r>
              <a:rPr sz="1600" dirty="0" err="1"/>
              <a:t>meringkas</a:t>
            </a:r>
            <a:r>
              <a:rPr sz="1600" dirty="0"/>
              <a:t> dan </a:t>
            </a:r>
            <a:r>
              <a:rPr sz="1600" dirty="0" err="1"/>
              <a:t>mengolah</a:t>
            </a:r>
            <a:r>
              <a:rPr sz="1600" dirty="0"/>
              <a:t> </a:t>
            </a:r>
            <a:r>
              <a:rPr sz="1600" dirty="0" err="1"/>
              <a:t>isi</a:t>
            </a:r>
            <a:r>
              <a:rPr sz="1600" dirty="0"/>
              <a:t> workspace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Membantu menemukan dan </a:t>
            </a:r>
            <a:r>
              <a:rPr sz="1600" dirty="0" err="1"/>
              <a:t>memahami</a:t>
            </a:r>
            <a:r>
              <a:rPr sz="1600" dirty="0"/>
              <a:t> </a:t>
            </a:r>
            <a:r>
              <a:rPr sz="1600" dirty="0" err="1"/>
              <a:t>informasi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Mendukung penulisan dan </a:t>
            </a:r>
            <a:r>
              <a:rPr sz="1600" dirty="0" err="1"/>
              <a:t>pengorganisasian</a:t>
            </a:r>
            <a:r>
              <a:rPr sz="1600" dirty="0"/>
              <a:t> </a:t>
            </a:r>
            <a:r>
              <a:rPr sz="1600" dirty="0" err="1"/>
              <a:t>konten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Dalam arsitektur proyek: Notion = knowledge layer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tetap menjadi orchestrator </a:t>
            </a:r>
            <a:r>
              <a:rPr sz="1600" dirty="0" err="1"/>
              <a:t>utama</a:t>
            </a:r>
            <a:endParaRPr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446112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rPr dirty="0"/>
              <a:t>5. </a:t>
            </a:r>
            <a:r>
              <a:t>POSTHOG — Analytics &amp; Observability</a:t>
            </a:r>
            <a:r>
              <a:rPr lang="en-US"/>
              <a:t> : https://posthog.com/</a:t>
            </a:r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PostHog menjawab: apa yang terjadi setelah sistem digunakan?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EA580C"/>
                </a:solidFill>
              </a:defRPr>
            </a:pPr>
            <a:r>
              <a:rPr dirty="0"/>
              <a:t>Yang dapat </a:t>
            </a:r>
            <a:r>
              <a:rPr dirty="0" err="1"/>
              <a:t>dimonitor</a:t>
            </a:r>
            <a:endParaRPr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Event </a:t>
            </a:r>
            <a:r>
              <a:rPr sz="1600" dirty="0" err="1"/>
              <a:t>pengguna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Workflow completion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Funnel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Usage / engagement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Experiment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Feature flag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Error / observability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EA580C"/>
                </a:solidFill>
              </a:defRPr>
            </a:pPr>
            <a:r>
              <a:rPr dirty="0"/>
              <a:t>Contoh event proyek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research_project_created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linear_task_created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notion_workspace_created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ai_workflow_completed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ai_workflow_failed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report_generated</a:t>
            </a:r>
            <a:endParaRPr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6. MCP — Jembatan Claude dengan Tools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MCP = Model Context Protocol; konsep utama yang perlu dipahami mahasiswa.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011680"/>
            <a:ext cx="2103120" cy="9144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54880" y="2011680"/>
            <a:ext cx="2560320" cy="91440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MCP</a:t>
            </a:r>
            <a:br/>
            <a:r>
              <a:t>TOOL LAYER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0" y="1143000"/>
            <a:ext cx="2011680" cy="77724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0" y="2331720"/>
            <a:ext cx="2011680" cy="77724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0" y="3520440"/>
            <a:ext cx="2011680" cy="77724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788920" y="2468880"/>
            <a:ext cx="1965960" cy="0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7315200" y="1536192"/>
            <a:ext cx="1828800" cy="795528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7315200" y="2468880"/>
            <a:ext cx="1828800" cy="256032"/>
          </a:xfrm>
          <a:prstGeom prst="line">
            <a:avLst/>
          </a:prstGeom>
          <a:ln w="25400">
            <a:solidFill>
              <a:srgbClr val="7C3A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315200" y="2606040"/>
            <a:ext cx="1828800" cy="1307592"/>
          </a:xfrm>
          <a:prstGeom prst="line">
            <a:avLst/>
          </a:prstGeom>
          <a:ln w="254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4400" y="452628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F172A"/>
                </a:solidFill>
              </a:defRPr>
            </a:pPr>
            <a:r>
              <a:t>Prinsip: Claude tidak perlu mengetahui seluruh detail aplikasi. Claude menggunakan tool yang diekspos melalui konektor/MCP/API.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7. Arsitektur AI Orchestrator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709160" y="1051560"/>
            <a:ext cx="2743200" cy="64008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USER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60520" y="2011680"/>
            <a:ext cx="3840480" cy="82296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CLAUDE</a:t>
            </a:r>
            <a:br/>
            <a:r>
              <a:t>AI ORCHESTRATOR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931920" y="3246120"/>
            <a:ext cx="42976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MCP / API INTEGRATION LAYER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572000"/>
            <a:ext cx="2560320" cy="77724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LINEAR</a:t>
            </a:r>
            <a:br/>
            <a:r>
              <a:t>Execution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0" y="4572000"/>
            <a:ext cx="2560320" cy="77724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NOTION</a:t>
            </a:r>
            <a:br/>
            <a:r>
              <a:t>Knowledge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0" y="4572000"/>
            <a:ext cx="2560320" cy="77724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POSTHOG</a:t>
            </a:r>
            <a:br/>
            <a:r>
              <a:t>Analytics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80760" y="1691640"/>
            <a:ext cx="0" cy="32004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080760" y="2834640"/>
            <a:ext cx="0" cy="411480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2194560" y="3840480"/>
            <a:ext cx="2377440" cy="73152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080760" y="3840480"/>
            <a:ext cx="0" cy="731520"/>
          </a:xfrm>
          <a:prstGeom prst="line">
            <a:avLst/>
          </a:prstGeom>
          <a:ln w="25400">
            <a:solidFill>
              <a:srgbClr val="7C3A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589520" y="3840480"/>
            <a:ext cx="2377440" cy="731520"/>
          </a:xfrm>
          <a:prstGeom prst="line">
            <a:avLst/>
          </a:prstGeom>
          <a:ln w="254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8. Contoh Workflow AI: Membuat Proyek Penelitian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234440"/>
            <a:ext cx="1417320" cy="530352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INPUT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68880" y="1252728"/>
            <a:ext cx="8595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“Buat penelitian AI untuk UMKM”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44752" y="1764792"/>
            <a:ext cx="0" cy="265176"/>
          </a:xfrm>
          <a:prstGeom prst="line">
            <a:avLst/>
          </a:prstGeom>
          <a:ln w="25400">
            <a:solidFill>
              <a:srgbClr val="0F1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731520" y="2029968"/>
            <a:ext cx="1417320" cy="530352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2048256"/>
            <a:ext cx="8595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Memahami intent &amp; membuat plan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44752" y="2560320"/>
            <a:ext cx="0" cy="265176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31520" y="2825496"/>
            <a:ext cx="1417320" cy="530352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68880" y="2843784"/>
            <a:ext cx="8595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Create project + research tasks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44752" y="3355848"/>
            <a:ext cx="0" cy="265176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31520" y="3621024"/>
            <a:ext cx="1417320" cy="530352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68880" y="3639312"/>
            <a:ext cx="8595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Create research knowledge base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44752" y="4151376"/>
            <a:ext cx="0" cy="265176"/>
          </a:xfrm>
          <a:prstGeom prst="line">
            <a:avLst/>
          </a:prstGeom>
          <a:ln w="25400">
            <a:solidFill>
              <a:srgbClr val="7C3A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31520" y="4416552"/>
            <a:ext cx="1417320" cy="530352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8880" y="4434840"/>
            <a:ext cx="8595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Record workflow events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44752" y="4946904"/>
            <a:ext cx="0" cy="265176"/>
          </a:xfrm>
          <a:prstGeom prst="line">
            <a:avLst/>
          </a:prstGeom>
          <a:ln w="254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31520" y="5212079"/>
            <a:ext cx="1417320" cy="530352"/>
          </a:xfrm>
          <a:prstGeom prst="roundRect">
            <a:avLst/>
          </a:prstGeom>
          <a:solidFill>
            <a:srgbClr val="16A34A"/>
          </a:solidFill>
          <a:ln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68880" y="5230367"/>
            <a:ext cx="8595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475569"/>
                </a:solidFill>
              </a:defRPr>
            </a:pPr>
            <a:r>
              <a:t>Baca hasil → sintesis → output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9. Contoh Use Case Mahasiswa/Dosen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25880"/>
            <a:ext cx="2286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AI Skripsi Assistant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46120" y="1344168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Claude → Linear → Notion → PostHog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9359" y="1325880"/>
            <a:ext cx="2286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AI Research Assistant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23959" y="1344168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Claude → Notion → Linear → PostHog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606039"/>
            <a:ext cx="2286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AI Course Assistant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2624327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Claude → Notion → Linear → PostHog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59" y="2606039"/>
            <a:ext cx="2286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AI Seminar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23959" y="2624327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Claude → Linear → Notion → PostHog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886200"/>
            <a:ext cx="2286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AI PKM Project Manager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3904487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Claude → Linear → Notion → PostHog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59" y="3886200"/>
            <a:ext cx="2286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AI Internship Manager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23959" y="3904487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Claude → Linear → Notion → PostHog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10. Jangan Tertukar: Fungsi 4 Komponen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25880"/>
            <a:ext cx="1920240" cy="54864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Komponen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80759" y="1325880"/>
            <a:ext cx="8778240" cy="54864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Pertanyaan yang dijawab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965960"/>
            <a:ext cx="1920240" cy="658368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97480" y="1965960"/>
            <a:ext cx="8778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Apa yang harus dilakukan dan tool mana yang digunakan?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788920"/>
            <a:ext cx="1920240" cy="658368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97480" y="2788920"/>
            <a:ext cx="8778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Pekerjaan apa yang harus dilakukan dan bagaimana progresnya?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611880"/>
            <a:ext cx="1920240" cy="658368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97480" y="3611880"/>
            <a:ext cx="8778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Pengetahuan/dokumen apa yang harus disimpan dan digunakan kembali?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434840"/>
            <a:ext cx="1920240" cy="658368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97480" y="4434840"/>
            <a:ext cx="87782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Apa yang terjadi saat sistem digunakan dan seberapa efektif workflow-nya?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11. Urutan Belajar Mahasiswa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23444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25880" y="1234440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Pahami masalah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63640" y="1234440"/>
            <a:ext cx="50292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03720" y="1234440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Pahami 4 komponen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14884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325880" y="2148840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Eksplorasi masing-masing tool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2148840"/>
            <a:ext cx="50292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03720" y="2148840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Pelajari MCP/API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06324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325880" y="3063240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Claude + Linear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3063240"/>
            <a:ext cx="50292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03720" y="3063240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Claude + Notion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977639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325880" y="3977639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Claude + PostHog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977639"/>
            <a:ext cx="50292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3977639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Gabungkan end-to-end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89204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25880" y="4892040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Testing &amp; error handling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4892040"/>
            <a:ext cx="50292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03720" y="4892040"/>
            <a:ext cx="4663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Demo &amp; dokumentasi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12. Apa yang Harus Ditunjukkan Saat Demo?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3035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6A34A"/>
                </a:solidFill>
              </a:defRPr>
            </a:pPr>
            <a:r>
              <a:rPr dirty="0"/>
              <a:t>Wajib terlihat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User memberikan </a:t>
            </a:r>
            <a:r>
              <a:rPr sz="1600" dirty="0" err="1"/>
              <a:t>satu</a:t>
            </a:r>
            <a:r>
              <a:rPr sz="1600" dirty="0"/>
              <a:t> instruksi natural language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membuat </a:t>
            </a:r>
            <a:r>
              <a:rPr sz="1600" dirty="0" err="1"/>
              <a:t>keputusan</a:t>
            </a:r>
            <a:r>
              <a:rPr sz="1600" dirty="0"/>
              <a:t> workflow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Minimal 3 tool benar-benar dipanggil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Linear menerima perubahan/project/task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Notion menerima knowledge/document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PostHog</a:t>
            </a:r>
            <a:r>
              <a:rPr sz="1600" dirty="0"/>
              <a:t> menerima event/analytics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memberikan </a:t>
            </a:r>
            <a:r>
              <a:rPr sz="1600" dirty="0" err="1"/>
              <a:t>ringkasan</a:t>
            </a:r>
            <a:r>
              <a:rPr sz="1600" dirty="0"/>
              <a:t> akhir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325880"/>
            <a:ext cx="53035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6A34A"/>
                </a:solidFill>
              </a:defRPr>
            </a:pPr>
            <a:r>
              <a:rPr dirty="0"/>
              <a:t>Nilai </a:t>
            </a:r>
            <a:r>
              <a:rPr dirty="0" err="1"/>
              <a:t>tambah</a:t>
            </a:r>
            <a:endParaRPr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Dynamic tool selection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Error handling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Retry / recovery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Structured output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Dashboard analytics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Audit trail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Human-in-the-loop approval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09728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0F172A"/>
                </a:solidFill>
              </a:defRPr>
            </a:pPr>
            <a:r>
              <a:t>Inti Pembelajaran</a:t>
            </a:r>
          </a:p>
          <a:p>
            <a:pPr algn="ctr">
              <a:defRPr sz="2000">
                <a:solidFill>
                  <a:srgbClr val="2563EB"/>
                </a:solidFill>
              </a:defRPr>
            </a:pPr>
            <a:r>
              <a:t>Bangun software yang dapat mengorkestrasi AI + tools, bukan sekadar chatbot.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2880360"/>
            <a:ext cx="1828800" cy="9144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CLAUDE</a:t>
            </a:r>
            <a:br/>
            <a:r>
              <a:t>Think &amp;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40480" y="2880360"/>
            <a:ext cx="1828800" cy="91440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LINEAR</a:t>
            </a:r>
            <a:br/>
            <a:r>
              <a:t>Execute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75120" y="2880360"/>
            <a:ext cx="1828800" cy="91440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NOTION</a:t>
            </a:r>
            <a:br/>
            <a:r>
              <a:t>Remember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0" y="2880360"/>
            <a:ext cx="1828800" cy="91440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POSTHOG</a:t>
            </a:r>
            <a:br/>
            <a:r>
              <a:t>Measure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4754880"/>
            <a:ext cx="9326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0F172A"/>
                </a:solidFill>
              </a:defRPr>
            </a:pPr>
            <a:r>
              <a:t>Think → Act → Remember → Measure → Improve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6. Contoh Proyek: AI Skripsi Assistant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325880"/>
            <a:ext cx="34290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Workflow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Create research project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Generate research tasks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Create knowledge base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Track progress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Generate progress report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0" y="1325880"/>
            <a:ext cx="2834640" cy="77724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0" y="1097280"/>
            <a:ext cx="2560320" cy="7315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0" y="2148840"/>
            <a:ext cx="2560320" cy="7315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0" y="3200400"/>
            <a:ext cx="2560320" cy="73152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7406640" y="1463040"/>
            <a:ext cx="822960" cy="246888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406640" y="1709928"/>
            <a:ext cx="822960" cy="804672"/>
          </a:xfrm>
          <a:prstGeom prst="line">
            <a:avLst/>
          </a:prstGeom>
          <a:ln w="25400">
            <a:solidFill>
              <a:srgbClr val="7C3A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406640" y="1709928"/>
            <a:ext cx="822960" cy="1856232"/>
          </a:xfrm>
          <a:prstGeom prst="line">
            <a:avLst/>
          </a:prstGeom>
          <a:ln w="254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572000" y="4389120"/>
            <a:ext cx="640080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Output akhir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Project + task di Linear • Knowledge base di Notion • Activity analytics di PostHog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7. Langkah Implementasi Mahasiswa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325880"/>
            <a:ext cx="59436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417320" y="1325880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Problem Definition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63640" y="1325880"/>
            <a:ext cx="59436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95159" y="1325880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Requirement &amp; 5 Workflow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221991"/>
            <a:ext cx="59436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17320" y="2221991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System &amp; AI Architecture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2221991"/>
            <a:ext cx="59436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95159" y="2221991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Setup Claude + Linear + Notion + PostHog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118104"/>
            <a:ext cx="59436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417320" y="3118104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Integrasi Claude → Linear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3118104"/>
            <a:ext cx="59436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95159" y="3118104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Integrasi Claude → Notion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014215"/>
            <a:ext cx="59436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17320" y="4014215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Integrasi Claude → PostHog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4014215"/>
            <a:ext cx="59436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95159" y="4014215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Orchestration end-to-end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910328"/>
            <a:ext cx="59436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417320" y="4910328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Testing &amp; Error Handling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4910328"/>
            <a:ext cx="594360" cy="50292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95159" y="4910328"/>
            <a:ext cx="452628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Final Demo &amp; Documentation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8. Praktikum Integrasi 1 — Claude + Linear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47548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Target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Claude menerima instruksi natural language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Claude menentukan bahwa Linear diperlukan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Project dibuat di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Task/issues dibuat otomatis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Status/deadline dapat dikelola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0" y="1325880"/>
            <a:ext cx="2011680" cy="73152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USER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778240" y="1325880"/>
            <a:ext cx="2194560" cy="7315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78240" y="2743200"/>
            <a:ext cx="2194560" cy="7315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955279" y="1691640"/>
            <a:ext cx="822961" cy="0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9875520" y="2057400"/>
            <a:ext cx="0" cy="68580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0" y="3977639"/>
            <a:ext cx="48463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F172A"/>
                </a:solidFill>
              </a:defRPr>
            </a:pPr>
            <a:r>
              <a:t>Contoh prompt:</a:t>
            </a:r>
          </a:p>
          <a:p>
            <a:pPr>
              <a:defRPr sz="1400">
                <a:solidFill>
                  <a:srgbClr val="475569"/>
                </a:solidFill>
              </a:defRPr>
            </a:pPr>
            <a:r>
              <a:t>“Buat project Skripsi AI dengan 5 task utama dan deadline bertahap.”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9. Praktikum Integrasi 2 — Claude + Notion + PostHog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17320"/>
            <a:ext cx="2743200" cy="77724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09160" y="1417320"/>
            <a:ext cx="2743200" cy="77724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778240" y="1417320"/>
            <a:ext cx="2743200" cy="77724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383280" y="1810512"/>
            <a:ext cx="1325880" cy="0"/>
          </a:xfrm>
          <a:prstGeom prst="line">
            <a:avLst/>
          </a:prstGeom>
          <a:ln w="25400">
            <a:solidFill>
              <a:srgbClr val="7C3A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452360" y="1810512"/>
            <a:ext cx="1325880" cy="0"/>
          </a:xfrm>
          <a:prstGeom prst="line">
            <a:avLst/>
          </a:prstGeom>
          <a:ln w="254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731520" y="2788920"/>
            <a:ext cx="338328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Notion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Create research page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Create database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Store notes/knowledge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Update project information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788920"/>
            <a:ext cx="338328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PostHog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Track workflow event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Store event properties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View activity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Build simple dashboard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788920"/>
            <a:ext cx="338328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Claude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Read tool results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Synthesize information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Handle errors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Generate final response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10. Kriteria: Apakah Ini Benar-benar Orchestration?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303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Belum orchestration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Claude hanya menghasilkan teks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Mahasiswa membuka Linear secara manual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Mahasiswa copy-paste ke Notion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PostHog tidak terhubung ke workflow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325880"/>
            <a:ext cx="5303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Sudah orchestration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Claude menganalisis permintaan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Claude memilih tool secara dinamis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Tool dipanggil melalui MCP/API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Claude membaca hasil tool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Claude menggabungkan hasil menjadi output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11. Testing &amp; Error Handling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3035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Minimal 10 test case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Create project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Create 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Create Notion page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Save knowledge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Record PostHog event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Generate report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Invalid command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Linear failure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Notion failure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Full end-to-end workflow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325880"/>
            <a:ext cx="53035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Prinsip error handling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Jelaskan tool mana yang gagal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Jangan mengarang hasil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Pertahankan hasil tool yang berhasil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Tawarkan retry / langkah pemulihan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Catat error penting untuk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12. Deliverables Proyek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234440"/>
            <a:ext cx="548640" cy="54864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71600" y="1234440"/>
            <a:ext cx="47091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Proposal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847088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Problem, tujuan, user, requirement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234440"/>
            <a:ext cx="548640" cy="54864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03720" y="1234440"/>
            <a:ext cx="47091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Architecture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1847088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System + AI workflow + MCP/API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404872"/>
            <a:ext cx="548640" cy="54864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71600" y="2404872"/>
            <a:ext cx="47091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3017520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Workflow end-to-end berjalan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404872"/>
            <a:ext cx="548640" cy="54864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03720" y="2404872"/>
            <a:ext cx="47091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Source Code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3017520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Kode &amp; konfigurasi yang relevan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575304"/>
            <a:ext cx="548640" cy="54864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371600" y="3575304"/>
            <a:ext cx="47091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Testing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4187952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Test case + hasil + error handling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575304"/>
            <a:ext cx="548640" cy="54864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903720" y="3575304"/>
            <a:ext cx="47091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Documentation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9440" y="4187952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User manual + technical documentation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45736"/>
            <a:ext cx="548640" cy="54864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71600" y="4745736"/>
            <a:ext cx="47091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Video Demo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5358383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5–10 menit, satu skenario nyata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4745736"/>
            <a:ext cx="548640" cy="54864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903720" y="4745736"/>
            <a:ext cx="470916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Presentation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49440" y="5358383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Final demo &amp; Q&amp;A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13. Timeline 16 Minggu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8016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61872" y="128016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Problem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29000" y="128016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50791" y="128016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Requirement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28016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39712" y="128016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Design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06839" y="128016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28631" y="128016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Claude+Linear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46888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61872" y="246888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Claude+Notion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246888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50791" y="246888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Claude+PostHog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46888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9712" y="246888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Integration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06839" y="246888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28631" y="246888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UTS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65760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61872" y="365760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Advanced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429000" y="365760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50791" y="365760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Error Handling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365760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11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39712" y="365760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Testing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06839" y="365760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628631" y="365760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UI/UX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484632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261872" y="484632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Analytics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429000" y="484632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050791" y="484632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Final Integration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484632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39712" y="484632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Documentation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006839" y="484632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628631" y="4846320"/>
            <a:ext cx="19659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Final Demo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66160" y="5989320"/>
            <a:ext cx="5120640" cy="50292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Milestone UTS: 3 tools terintegrasi dalam 1 workflow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14. Rubrik Penilaian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234440"/>
            <a:ext cx="7498079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Problem &amp; Requirement 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549640" y="1234440"/>
            <a:ext cx="1828800" cy="475488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10%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37944"/>
            <a:ext cx="7498079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System / AI Architecture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49640" y="1837944"/>
            <a:ext cx="1828800" cy="475488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15%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441448"/>
            <a:ext cx="7498079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Claude Orchestration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49640" y="2441448"/>
            <a:ext cx="1828800" cy="475488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20%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044952"/>
            <a:ext cx="7498079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Linear + Notion + PostHog Integration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49640" y="3044952"/>
            <a:ext cx="1828800" cy="475488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20%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648456"/>
            <a:ext cx="7498079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Prototype / Functionality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49640" y="3648456"/>
            <a:ext cx="1828800" cy="475488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251960"/>
            <a:ext cx="7498079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Testing &amp; Error Handling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49640" y="4251960"/>
            <a:ext cx="1828800" cy="475488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10%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855464"/>
            <a:ext cx="7498079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Documentation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49640" y="4855464"/>
            <a:ext cx="1828800" cy="475488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5458968"/>
            <a:ext cx="7498079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Presentation &amp; Demo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49640" y="5458968"/>
            <a:ext cx="1828800" cy="475488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40480" y="6080760"/>
            <a:ext cx="4480560" cy="45720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TOTAL = 100%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18872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0F172A"/>
                </a:solidFill>
              </a:defRPr>
            </a:pPr>
            <a:r>
              <a:t>Target Akhir</a:t>
            </a:r>
          </a:p>
          <a:p>
            <a:pPr algn="ctr">
              <a:defRPr sz="2000">
                <a:solidFill>
                  <a:srgbClr val="2563EB"/>
                </a:solidFill>
              </a:defRPr>
            </a:pPr>
            <a:r>
              <a:t>Build an AI-native software workflow, not just an AI chatbot.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743200"/>
            <a:ext cx="2011680" cy="82296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USER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383280" y="2743200"/>
            <a:ext cx="2286000" cy="82296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2057400"/>
            <a:ext cx="2103120" cy="82296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3154680"/>
            <a:ext cx="2103120" cy="822960"/>
          </a:xfrm>
          <a:prstGeom prst="round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NOTION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4114800"/>
            <a:ext cx="2103120" cy="822960"/>
          </a:xfrm>
          <a:prstGeom prst="roundRect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POSTHOG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926080" y="3154680"/>
            <a:ext cx="457200" cy="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5669280" y="2468880"/>
            <a:ext cx="457200" cy="50292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5669280" y="3154680"/>
            <a:ext cx="457200" cy="411480"/>
          </a:xfrm>
          <a:prstGeom prst="line">
            <a:avLst/>
          </a:prstGeom>
          <a:ln w="25400">
            <a:solidFill>
              <a:srgbClr val="7C3A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>
            <a:cxnSpLocks/>
          </p:cNvCxnSpPr>
          <p:nvPr/>
        </p:nvCxnSpPr>
        <p:spPr>
          <a:xfrm>
            <a:off x="5669280" y="3639312"/>
            <a:ext cx="274320" cy="841248"/>
          </a:xfrm>
          <a:prstGeom prst="line">
            <a:avLst/>
          </a:prstGeom>
          <a:ln w="254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28800" y="4983480"/>
            <a:ext cx="85039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475569"/>
                </a:solidFill>
              </a:defRPr>
            </a:pPr>
            <a:r>
              <a:t>AI Agent • MCP • Tool Calling • Workflow Automation • Observability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Proyek Perangkat Lunak • AI Orchestration • 16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51560"/>
            <a:ext cx="107899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2563EB"/>
                </a:solidFill>
              </a:defRPr>
            </a:pPr>
            <a:r>
              <a:t>PRAKTIKUM 1</a:t>
            </a:r>
          </a:p>
          <a:p>
            <a:pPr>
              <a:defRPr sz="3800" b="1">
                <a:solidFill>
                  <a:srgbClr val="0F172A"/>
                </a:solidFill>
              </a:defRPr>
            </a:pPr>
            <a:r>
              <a:t>Menghubungkan Claude AI dengan Linear</a:t>
            </a:r>
          </a:p>
          <a:p>
            <a:pPr>
              <a:defRPr sz="1700">
                <a:solidFill>
                  <a:srgbClr val="475569"/>
                </a:solidFill>
              </a:defRPr>
            </a:pPr>
            <a:r>
              <a:t>Claude sebagai AI Orchestrator • Linear sebagai Project Management Tool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4023360"/>
            <a:ext cx="2194560" cy="77724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USER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49039" y="4023360"/>
            <a:ext cx="2560320" cy="77724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CLAUDE AI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49440" y="4023360"/>
            <a:ext cx="2560320" cy="77724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MCP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0" y="4023360"/>
            <a:ext cx="1371600" cy="77724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108960" y="4407408"/>
            <a:ext cx="640079" cy="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309360" y="4407408"/>
            <a:ext cx="640080" cy="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509760" y="4407408"/>
            <a:ext cx="548640" cy="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1. Tujuan Praktikum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Setelah praktikum, mahasiswa mampu membuktikan koneksi Claude → Linear.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5303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Kompetensi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Mengenal</a:t>
            </a:r>
            <a:r>
              <a:rPr sz="1600" dirty="0"/>
              <a:t> </a:t>
            </a:r>
            <a:r>
              <a:rPr sz="1600" dirty="0" err="1"/>
              <a:t>konsep</a:t>
            </a:r>
            <a:r>
              <a:rPr sz="1600" dirty="0"/>
              <a:t> AI Orchestration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Memahami</a:t>
            </a:r>
            <a:r>
              <a:rPr sz="1600" dirty="0"/>
              <a:t> peran Claude </a:t>
            </a:r>
            <a:r>
              <a:rPr sz="1600" dirty="0" err="1"/>
              <a:t>sebagai</a:t>
            </a:r>
            <a:r>
              <a:rPr sz="1600" dirty="0"/>
              <a:t> orchestrator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Memahami</a:t>
            </a:r>
            <a:r>
              <a:rPr sz="1600" dirty="0"/>
              <a:t> Linear </a:t>
            </a:r>
            <a:r>
              <a:rPr sz="1600" dirty="0" err="1"/>
              <a:t>sebagai</a:t>
            </a:r>
            <a:r>
              <a:rPr sz="1600" dirty="0"/>
              <a:t> project/task tool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Menghubungkan Claude dengan Linear melalui MCP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Melakukan READ, CREATE, dan UPDATE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Menguji workflow end-to-end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325880"/>
            <a:ext cx="5303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6A34A"/>
                </a:solidFill>
              </a:defRPr>
            </a:pPr>
            <a:r>
              <a:rPr dirty="0"/>
              <a:t>Target akhir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dapat </a:t>
            </a:r>
            <a:r>
              <a:rPr sz="1600" dirty="0" err="1"/>
              <a:t>membaca</a:t>
            </a:r>
            <a:r>
              <a:rPr sz="1600" dirty="0"/>
              <a:t> project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dapat membuat issue/task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dapat membuat project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dapat mengubah status 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dapat </a:t>
            </a:r>
            <a:r>
              <a:rPr sz="1600" dirty="0" err="1"/>
              <a:t>merangkum</a:t>
            </a:r>
            <a:r>
              <a:rPr sz="1600" dirty="0"/>
              <a:t> </a:t>
            </a:r>
            <a:r>
              <a:rPr sz="1600" dirty="0" err="1"/>
              <a:t>progres</a:t>
            </a:r>
            <a:r>
              <a:rPr sz="1600" dirty="0"/>
              <a:t>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2. Persiapan Praktikum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Gunakan akun yang tersedia bagi mahasiswa; untuk praktikum awal gunakan plan gratis bila fitur MCP tersedia.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5303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Yang dibutuhkan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Akun Claude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Akun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Browser/Claude Desktop sesuai </a:t>
            </a:r>
            <a:r>
              <a:rPr sz="1600" dirty="0" err="1"/>
              <a:t>konektor</a:t>
            </a:r>
            <a:r>
              <a:rPr sz="1600" dirty="0"/>
              <a:t> yang </a:t>
            </a:r>
            <a:r>
              <a:rPr sz="1600" dirty="0" err="1"/>
              <a:t>digunakan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Internet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Satu workspace/team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Nama project untuk latihan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325880"/>
            <a:ext cx="5303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6A34A"/>
                </a:solidFill>
              </a:defRPr>
            </a:pPr>
            <a:r>
              <a:rPr dirty="0"/>
              <a:t>Konsep yang </a:t>
            </a:r>
            <a:r>
              <a:rPr dirty="0" err="1"/>
              <a:t>harus</a:t>
            </a:r>
            <a:r>
              <a:rPr dirty="0"/>
              <a:t> dipahami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= AI / orchestrator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Linear = project &amp; task management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MCP = jembatan/tool protocol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Prompt = instruksi natural language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Tool call = </a:t>
            </a:r>
            <a:r>
              <a:rPr sz="1600" dirty="0" err="1"/>
              <a:t>aksi</a:t>
            </a:r>
            <a:r>
              <a:rPr sz="1600" dirty="0"/>
              <a:t> yang </a:t>
            </a:r>
            <a:r>
              <a:rPr sz="1600" dirty="0" err="1"/>
              <a:t>dijalankan</a:t>
            </a:r>
            <a:r>
              <a:rPr sz="1600" dirty="0"/>
              <a:t> pada Linear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3. Arsitektur Praktikum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194560"/>
            <a:ext cx="2103120" cy="82296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MAHASISWA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0" y="2194560"/>
            <a:ext cx="2377440" cy="82296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CLAUDE AI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75120" y="2194560"/>
            <a:ext cx="2286000" cy="82296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MCP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1200" y="2194560"/>
            <a:ext cx="1645920" cy="82296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017520" y="2606040"/>
            <a:ext cx="640080" cy="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035040" y="2606040"/>
            <a:ext cx="640080" cy="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961120" y="2606040"/>
            <a:ext cx="640080" cy="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97280" y="3840480"/>
            <a:ext cx="98755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F172A"/>
                </a:solidFill>
              </a:defRPr>
            </a:pPr>
            <a:r>
              <a:t>Alur utama: User memberikan instruksi → Claude memahami intent → Claude memanggil Linear melalui MCP → Linear melakukan aksi → Claude membaca hasil → Claude memberi respons.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4. STEP 1 — Siapkan Linear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3035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891B2"/>
                </a:solidFill>
              </a:defRPr>
            </a:pPr>
            <a:r>
              <a:rPr dirty="0"/>
              <a:t>Langkah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Buka Linear dan login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Buat / pilih Workspace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Buat Team untuk kelas, </a:t>
            </a:r>
            <a:r>
              <a:rPr sz="1600" dirty="0" err="1"/>
              <a:t>misalnya</a:t>
            </a:r>
            <a:r>
              <a:rPr sz="1600" dirty="0"/>
              <a:t> PPL-2026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Pastikan Anda </a:t>
            </a:r>
            <a:r>
              <a:rPr sz="1600" dirty="0" err="1"/>
              <a:t>memiliki</a:t>
            </a:r>
            <a:r>
              <a:rPr sz="1600" dirty="0"/>
              <a:t> akses membuat project/issue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Catat nama Workspace dan Team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Jangan dulu menghubungkan Claude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0" y="1417320"/>
            <a:ext cx="4480560" cy="68580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WORKSPACE: PPL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2514600"/>
            <a:ext cx="44805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TEAM: PROYEK PERANGKAT LUNAK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3611880"/>
            <a:ext cx="44805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PROJECT: AI ACADEMIC ASSISTANT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4709160"/>
            <a:ext cx="44805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300" b="1">
                <a:solidFill>
                  <a:srgbClr val="0F172A"/>
                </a:solidFill>
              </a:defRPr>
            </a:pPr>
            <a:r>
              <a:t>ISSUES / TASKS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5. STEP 2 — Kenali Linear Secara Manual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Sebelum memakai Claude, mahasiswa harus memahami objek yang akan dikendalikan.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51206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891B2"/>
                </a:solidFill>
              </a:defRPr>
            </a:pPr>
            <a:r>
              <a:rPr dirty="0"/>
              <a:t>Buat manual sekali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1 Project: AI Academic Assistant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3–5 Issue/Task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Status: Todo / In Progress / Done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Priority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Description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Amati struktur project dan issue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80760" y="1325880"/>
            <a:ext cx="53949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Mengapa?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Mahasiswa </a:t>
            </a:r>
            <a:r>
              <a:rPr sz="1600" dirty="0" err="1"/>
              <a:t>harus</a:t>
            </a:r>
            <a:r>
              <a:rPr sz="1600" dirty="0"/>
              <a:t> tahu </a:t>
            </a:r>
            <a:r>
              <a:rPr sz="1600" dirty="0" err="1"/>
              <a:t>apa</a:t>
            </a:r>
            <a:r>
              <a:rPr sz="1600" dirty="0"/>
              <a:t> yang dibuat Claude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Memudahkan verifikasi </a:t>
            </a:r>
            <a:r>
              <a:rPr sz="1600" dirty="0" err="1"/>
              <a:t>hasil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Memahami</a:t>
            </a:r>
            <a:r>
              <a:rPr sz="1600" dirty="0"/>
              <a:t> istilah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Membandingkan</a:t>
            </a:r>
            <a:r>
              <a:rPr sz="1600" dirty="0"/>
              <a:t> manual vs AI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Dasar untuk testing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6. STEP 3 — Buka Claude &amp; Cari Connectors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1206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Langkah umum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Login ke Claude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Buka Settings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Cari menu Connectors / Integrations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Cari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Pilih Connect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Ikuti proses authorization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0" y="1325880"/>
            <a:ext cx="4480560" cy="6858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2331720"/>
            <a:ext cx="44805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0F172A"/>
                </a:solidFill>
              </a:defRPr>
            </a:pPr>
            <a:r>
              <a:t>Settings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3337560"/>
            <a:ext cx="44805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0F172A"/>
                </a:solidFill>
              </a:defRPr>
            </a:pPr>
            <a:r>
              <a:t>Connectors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4343400"/>
            <a:ext cx="4480560" cy="68580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Linear → Connect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7. STEP 4 — Authorize Linear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Claude akan meminta otorisasi agar dapat menggunakan Linear.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2011680" cy="77724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49039" y="2011680"/>
            <a:ext cx="2286000" cy="77724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CONNECT LINEAR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12280" y="2011680"/>
            <a:ext cx="2286000" cy="77724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AUTHORIZE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829800" y="2011680"/>
            <a:ext cx="1371600" cy="777240"/>
          </a:xfrm>
          <a:prstGeom prst="roundRect">
            <a:avLst/>
          </a:prstGeom>
          <a:solidFill>
            <a:srgbClr val="16A34A"/>
          </a:solidFill>
          <a:ln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926080" y="2395728"/>
            <a:ext cx="822959" cy="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6035040" y="2395728"/>
            <a:ext cx="777240" cy="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098280" y="2395728"/>
            <a:ext cx="731520" cy="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914400" y="3474720"/>
            <a:ext cx="101498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6A34A"/>
                </a:solidFill>
              </a:defRPr>
            </a:pPr>
            <a:r>
              <a:rPr dirty="0"/>
              <a:t>Perhatikan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Periksa workspace/team yang diberi akses. Gunakan akses minimum yang diperlukan untuk tugas.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Jika browser meminta izin, </a:t>
            </a:r>
            <a:r>
              <a:rPr sz="1600" dirty="0" err="1"/>
              <a:t>baca</a:t>
            </a:r>
            <a:r>
              <a:rPr sz="1600" dirty="0"/>
              <a:t> permission sebelum memilih Allow/Authorize.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8. STEP 5 — Verifikasi Koneksi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828800"/>
            <a:ext cx="2743200" cy="77724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09160" y="1828800"/>
            <a:ext cx="2743200" cy="77724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Linear ✓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657600" y="2212848"/>
            <a:ext cx="1051560" cy="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914400" y="3200400"/>
            <a:ext cx="100584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6A34A"/>
                </a:solidFill>
              </a:defRPr>
            </a:pPr>
            <a:r>
              <a:rPr dirty="0" err="1"/>
              <a:t>Tes</a:t>
            </a:r>
            <a:r>
              <a:rPr dirty="0"/>
              <a:t> pertama: READ ONLY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Prompt: “</a:t>
            </a:r>
            <a:r>
              <a:rPr sz="1600" dirty="0" err="1"/>
              <a:t>Tampilkan</a:t>
            </a:r>
            <a:r>
              <a:rPr sz="1600" dirty="0"/>
              <a:t> project yang </a:t>
            </a:r>
            <a:r>
              <a:rPr sz="1600" dirty="0" err="1"/>
              <a:t>ada</a:t>
            </a:r>
            <a:r>
              <a:rPr sz="1600" dirty="0"/>
              <a:t> di Linear </a:t>
            </a:r>
            <a:r>
              <a:rPr sz="1600" dirty="0" err="1"/>
              <a:t>saya</a:t>
            </a:r>
            <a:r>
              <a:rPr sz="1600" dirty="0"/>
              <a:t>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Prompt: “</a:t>
            </a:r>
            <a:r>
              <a:rPr sz="1600" dirty="0" err="1"/>
              <a:t>Tampilkan</a:t>
            </a:r>
            <a:r>
              <a:rPr sz="1600" dirty="0"/>
              <a:t> issue pada project AI Academic Assistant.”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Pastikan Claude dapat </a:t>
            </a:r>
            <a:r>
              <a:rPr sz="1600" dirty="0" err="1"/>
              <a:t>membaca</a:t>
            </a:r>
            <a:r>
              <a:rPr sz="1600" dirty="0"/>
              <a:t> data yang benar.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Jika READ belum berhasil, jangan lanjut ke CREATE.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9. STEP 6 — Tes CREATE: Buat Issue dari Claude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Prompt </a:t>
            </a:r>
            <a:r>
              <a:rPr dirty="0" err="1"/>
              <a:t>praktikum</a:t>
            </a:r>
            <a:endParaRPr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“Buat issue baru di Linear dengan judul: Integrasi Claude AI.”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Tambahkan deskripsi singkat tentang tujuan issue.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Jika Claude meminta konfirmasi, periksa kembali </a:t>
            </a:r>
            <a:r>
              <a:rPr sz="1600" dirty="0" err="1"/>
              <a:t>aksi</a:t>
            </a:r>
            <a:r>
              <a:rPr sz="1600" dirty="0"/>
              <a:t> </a:t>
            </a:r>
            <a:r>
              <a:rPr sz="1600" dirty="0" err="1"/>
              <a:t>tersebut</a:t>
            </a:r>
            <a:r>
              <a:rPr sz="1600" dirty="0"/>
              <a:t>.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Buka Linear dan verifikasi issue.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09360" y="1508760"/>
            <a:ext cx="1828800" cy="73152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PROMPT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869680" y="1508760"/>
            <a:ext cx="2011680" cy="7315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69680" y="2834640"/>
            <a:ext cx="2011680" cy="7315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8138160" y="1874519"/>
            <a:ext cx="731520" cy="0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9875520" y="2240280"/>
            <a:ext cx="0" cy="59436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309360" y="4069080"/>
            <a:ext cx="466344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A34A"/>
                </a:solidFill>
              </a:defRPr>
            </a:pPr>
            <a:r>
              <a:t>Bukti keberhasilan: issue “Integrasi Claude AI” muncul di Linear.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10. STEP 7 — Tes CREATE: Buat Project dari Claude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1206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Prompt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“Buat project baru </a:t>
            </a:r>
            <a:r>
              <a:rPr sz="1600" dirty="0" err="1"/>
              <a:t>bernama</a:t>
            </a:r>
            <a:r>
              <a:rPr sz="1600" dirty="0"/>
              <a:t> AI Academic Assistant.”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Pilih team yang sesuai </a:t>
            </a:r>
            <a:r>
              <a:rPr sz="1600" dirty="0" err="1"/>
              <a:t>bila</a:t>
            </a:r>
            <a:r>
              <a:rPr sz="1600" dirty="0"/>
              <a:t> diminta.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Setelah dibuat, </a:t>
            </a:r>
            <a:r>
              <a:rPr sz="1600" dirty="0" err="1"/>
              <a:t>minta</a:t>
            </a:r>
            <a:r>
              <a:rPr sz="1600" dirty="0"/>
              <a:t> Claude </a:t>
            </a:r>
            <a:r>
              <a:rPr sz="1600" dirty="0" err="1"/>
              <a:t>membaca</a:t>
            </a:r>
            <a:r>
              <a:rPr sz="1600" dirty="0"/>
              <a:t> kembali project </a:t>
            </a:r>
            <a:r>
              <a:rPr sz="1600" dirty="0" err="1"/>
              <a:t>tersebut</a:t>
            </a:r>
            <a:r>
              <a:rPr sz="1600" dirty="0"/>
              <a:t>.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Verifikasi project </a:t>
            </a:r>
            <a:r>
              <a:rPr sz="1600" dirty="0" err="1"/>
              <a:t>secara</a:t>
            </a:r>
            <a:r>
              <a:rPr sz="1600" dirty="0"/>
              <a:t> manual di Linear.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0" y="1417320"/>
            <a:ext cx="4480560" cy="7315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Claude → Create Project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2743200"/>
            <a:ext cx="4480560" cy="7315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Linear → AI Academic Assistant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641080" y="2148840"/>
            <a:ext cx="0" cy="59436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11. STEP 8 — Buat Banyak Task dengan Satu Prompt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75569"/>
                </a:solidFill>
              </a:defRPr>
            </a:pPr>
            <a:r>
              <a:t>Mulai menguji kemampuan Claude sebagai orchestrator.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F172A"/>
                </a:solidFill>
              </a:defRPr>
            </a:pPr>
            <a:r>
              <a:t>“Buat 8 task utama untuk pengembangan AI Academic Assistant: Analisis Kebutuhan, Use Case, System Design, UI/UX, Integrasi Claude, Integrasi Linear, Testing, dan Dokumentasi.”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834640"/>
            <a:ext cx="22860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Analisis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20439" y="2834640"/>
            <a:ext cx="22860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Use Case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59" y="2834640"/>
            <a:ext cx="22860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System Design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098280" y="2834640"/>
            <a:ext cx="22860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UI/UX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977639"/>
            <a:ext cx="22860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Claude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39" y="3977639"/>
            <a:ext cx="22860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Linear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59" y="3977639"/>
            <a:ext cx="22860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Testing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98280" y="3977639"/>
            <a:ext cx="22860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Dokumentasi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486400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16A34A"/>
                </a:solidFill>
              </a:defRPr>
            </a:pPr>
            <a:r>
              <a:t>Tujuan: natural language → planning → multiple Linear issues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12. STEP 9 — Tes UPDATE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1206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Contoh prompt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“Ubah status Integrasi Claude AI menjadi In Progress.”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“Tambahkan deskripsi bahwa task membutuhkan MCP.”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“Ubah prioritas task Testing menjadi High.”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Periksa perubahan di Linear.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0" y="1508760"/>
            <a:ext cx="4480560" cy="6858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Claude → Update Issue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2743200"/>
            <a:ext cx="4480560" cy="68580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Linear → Status / Priority / Description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641080" y="2194560"/>
            <a:ext cx="0" cy="54864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13. STEP 10 — Minta Claude Membaca &amp; Merangkum Progres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Prompt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“Baca project AI Academic Assistant di Linear.”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</a:t>
            </a:r>
            <a:r>
              <a:rPr sz="1600" dirty="0" err="1"/>
              <a:t>Tampilkan</a:t>
            </a:r>
            <a:r>
              <a:rPr sz="1600" dirty="0"/>
              <a:t> task yang belum </a:t>
            </a:r>
            <a:r>
              <a:rPr sz="1600" dirty="0" err="1"/>
              <a:t>selesai</a:t>
            </a:r>
            <a:r>
              <a:rPr sz="1600" dirty="0"/>
              <a:t>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“Ringkas </a:t>
            </a:r>
            <a:r>
              <a:rPr sz="1600" dirty="0" err="1"/>
              <a:t>progres</a:t>
            </a:r>
            <a:r>
              <a:rPr sz="1600" dirty="0"/>
              <a:t> project dalam 5 poin.”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“Apa pekerjaan berikutnya yang </a:t>
            </a:r>
            <a:r>
              <a:rPr sz="1600" dirty="0" err="1"/>
              <a:t>perlu</a:t>
            </a:r>
            <a:r>
              <a:rPr sz="1600" dirty="0"/>
              <a:t> </a:t>
            </a:r>
            <a:r>
              <a:rPr sz="1600" dirty="0" err="1"/>
              <a:t>dilakukan</a:t>
            </a:r>
            <a:r>
              <a:rPr sz="1600" dirty="0"/>
              <a:t>?”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6A34A"/>
                </a:solidFill>
              </a:defRPr>
            </a:pPr>
            <a:r>
              <a:rPr dirty="0"/>
              <a:t>Konsep yang diuji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Read data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Reasoning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Prioritization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Synthesis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Natural-language reporting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14. Workflow Lengkap Praktikum 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457200" cy="45720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417320" y="1188720"/>
            <a:ext cx="13716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USER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1197864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Instruksi natural language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60120" y="1645920"/>
            <a:ext cx="0" cy="256032"/>
          </a:xfrm>
          <a:prstGeom prst="line">
            <a:avLst/>
          </a:prstGeom>
          <a:ln w="25400">
            <a:solidFill>
              <a:srgbClr val="0F1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731520" y="1901952"/>
            <a:ext cx="457200" cy="4572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17320" y="1901952"/>
            <a:ext cx="13716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CLAUDE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911095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Memahami intent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960120" y="2359152"/>
            <a:ext cx="0" cy="256032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31520" y="2615184"/>
            <a:ext cx="457200" cy="45720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417320" y="2615184"/>
            <a:ext cx="13716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2624328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Menentukan aksi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60120" y="3072384"/>
            <a:ext cx="0" cy="256032"/>
          </a:xfrm>
          <a:prstGeom prst="line">
            <a:avLst/>
          </a:prstGeom>
          <a:ln w="25400">
            <a:solidFill>
              <a:srgbClr val="0F1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31520" y="3328415"/>
            <a:ext cx="457200" cy="45720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17320" y="3328415"/>
            <a:ext cx="13716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MCP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17520" y="3337559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Memanggil Linear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60120" y="3785615"/>
            <a:ext cx="0" cy="256033"/>
          </a:xfrm>
          <a:prstGeom prst="line">
            <a:avLst/>
          </a:prstGeom>
          <a:ln w="25400">
            <a:solidFill>
              <a:srgbClr val="0F1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31520" y="4041648"/>
            <a:ext cx="457200" cy="45720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417320" y="4041648"/>
            <a:ext cx="13716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LINEAR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17520" y="4050791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Create / Read / Update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60120" y="4498848"/>
            <a:ext cx="0" cy="256032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731520" y="4754880"/>
            <a:ext cx="457200" cy="4572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417320" y="4754880"/>
            <a:ext cx="13716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CLAUDE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17520" y="4764024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Membaca hasil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960120" y="5212080"/>
            <a:ext cx="0" cy="256032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731520" y="5468112"/>
            <a:ext cx="457200" cy="457200"/>
          </a:xfrm>
          <a:prstGeom prst="roundRect">
            <a:avLst/>
          </a:prstGeom>
          <a:solidFill>
            <a:srgbClr val="16A34A"/>
          </a:solidFill>
          <a:ln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417320" y="5468112"/>
            <a:ext cx="13716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0F172A"/>
                </a:solidFill>
              </a:defRPr>
            </a:pPr>
            <a:r>
              <a:t>OUTPUT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17520" y="5477255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Summary kepada user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15. Testing — Minimal 10 Test Case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23444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71600" y="1234440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Read project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63640" y="1234440"/>
            <a:ext cx="502920" cy="5029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03720" y="1234440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Read issue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14884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371600" y="2148840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Search project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2148840"/>
            <a:ext cx="502920" cy="5029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03720" y="2148840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Create issue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06324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371600" y="3063240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Create project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3063240"/>
            <a:ext cx="502920" cy="5029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03720" y="3063240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Create 5+ tasks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977639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371600" y="3977639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Update status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977639"/>
            <a:ext cx="502920" cy="5029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3977639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Update priority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489204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71600" y="4892040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Generate summary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4892040"/>
            <a:ext cx="502920" cy="5029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03720" y="4892040"/>
            <a:ext cx="4572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Full workflow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16. Error Handling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DC2626"/>
                </a:solidFill>
              </a:defRPr>
            </a:pPr>
            <a:r>
              <a:rPr dirty="0"/>
              <a:t>Uji </a:t>
            </a:r>
            <a:r>
              <a:rPr dirty="0" err="1"/>
              <a:t>kondisi</a:t>
            </a:r>
            <a:r>
              <a:rPr dirty="0"/>
              <a:t> gagal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Linear connector tidak </a:t>
            </a:r>
            <a:r>
              <a:rPr sz="1600" dirty="0" err="1"/>
              <a:t>aktif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Workspace/team tidak sesuai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Issue tidak ditemukan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Claude meminta </a:t>
            </a:r>
            <a:r>
              <a:rPr sz="1600" dirty="0" err="1"/>
              <a:t>informasi</a:t>
            </a:r>
            <a:r>
              <a:rPr sz="1600" dirty="0"/>
              <a:t> tambahan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Permission tidak </a:t>
            </a:r>
            <a:r>
              <a:rPr sz="1600" dirty="0" err="1"/>
              <a:t>cukup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Aksi gagal dibuat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0" y="132588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6A34A"/>
                </a:solidFill>
              </a:defRPr>
            </a:pPr>
            <a:r>
              <a:rPr dirty="0"/>
              <a:t>Respons yang </a:t>
            </a:r>
            <a:r>
              <a:rPr dirty="0" err="1"/>
              <a:t>diharapkan</a:t>
            </a:r>
            <a:endParaRPr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Jelaskan error </a:t>
            </a:r>
            <a:r>
              <a:rPr sz="1400" dirty="0" err="1"/>
              <a:t>secara</a:t>
            </a:r>
            <a:r>
              <a:rPr sz="1400" dirty="0"/>
              <a:t> jelas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Jangan </a:t>
            </a:r>
            <a:r>
              <a:rPr sz="1400" dirty="0" err="1"/>
              <a:t>mengarang</a:t>
            </a:r>
            <a:r>
              <a:rPr sz="1400" dirty="0"/>
              <a:t> data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Minta user memperbaiki input </a:t>
            </a:r>
            <a:r>
              <a:rPr sz="1400" dirty="0" err="1"/>
              <a:t>bila</a:t>
            </a:r>
            <a:r>
              <a:rPr sz="1400" dirty="0"/>
              <a:t> </a:t>
            </a:r>
            <a:r>
              <a:rPr sz="1400" dirty="0" err="1"/>
              <a:t>perlu</a:t>
            </a:r>
            <a:endParaRPr sz="14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 err="1"/>
              <a:t>Pertahankan</a:t>
            </a:r>
            <a:r>
              <a:rPr sz="1400" dirty="0"/>
              <a:t> </a:t>
            </a:r>
            <a:r>
              <a:rPr sz="1400" dirty="0" err="1"/>
              <a:t>hasil</a:t>
            </a:r>
            <a:r>
              <a:rPr sz="1400" dirty="0"/>
              <a:t> yang sudah berhasil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Lakukan retry setelah masalah diperbaiki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17. Tugas Mahasiswa — Praktikum 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563EB"/>
                </a:solidFill>
              </a:defRPr>
            </a:pPr>
            <a:r>
              <a:rPr dirty="0"/>
              <a:t>Tugas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Hubungkan</a:t>
            </a:r>
            <a:r>
              <a:rPr sz="1600" dirty="0"/>
              <a:t> Claude dengan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Buat project AI Academic Assistant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Buat minimal 8 task melalui Claude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Update minimal 2 task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/>
              <a:t>Minta Claude </a:t>
            </a:r>
            <a:r>
              <a:rPr sz="1600" dirty="0" err="1"/>
              <a:t>membaca</a:t>
            </a:r>
            <a:r>
              <a:rPr sz="1600" dirty="0"/>
              <a:t> dan </a:t>
            </a:r>
            <a:r>
              <a:rPr sz="1600" dirty="0" err="1"/>
              <a:t>merangkum</a:t>
            </a:r>
            <a:r>
              <a:rPr sz="1600" dirty="0"/>
              <a:t> </a:t>
            </a:r>
            <a:r>
              <a:rPr sz="1600" dirty="0" err="1"/>
              <a:t>progres</a:t>
            </a:r>
            <a:endParaRPr sz="16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600" dirty="0" err="1"/>
              <a:t>Dokumentasikan</a:t>
            </a:r>
            <a:r>
              <a:rPr sz="1600" dirty="0"/>
              <a:t> seluruh proses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0" y="132588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6A34A"/>
                </a:solidFill>
              </a:defRPr>
            </a:pPr>
            <a:r>
              <a:rPr dirty="0"/>
              <a:t>Bukti yang dikumpulkan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Screenshot koneksi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Screenshot prompt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Screenshot </a:t>
            </a:r>
            <a:r>
              <a:rPr sz="1400" dirty="0" err="1"/>
              <a:t>hasil</a:t>
            </a:r>
            <a:r>
              <a:rPr sz="1400" dirty="0"/>
              <a:t> di Linear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Workflow diagram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10 test case + </a:t>
            </a:r>
            <a:r>
              <a:rPr sz="1400" dirty="0" err="1"/>
              <a:t>hasil</a:t>
            </a:r>
            <a:endParaRPr sz="1400" dirty="0"/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rPr sz="1400" dirty="0"/>
              <a:t>Kesimpulan </a:t>
            </a:r>
            <a:r>
              <a:rPr sz="1400" dirty="0" err="1"/>
              <a:t>praktikum</a:t>
            </a:r>
            <a:endParaRPr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F172A"/>
                </a:solidFill>
              </a:defRPr>
            </a:pPr>
            <a:r>
              <a:t>18. Deliverable Praktikum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28016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71600" y="1280160"/>
            <a:ext cx="27432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Laporan Praktikum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51960" y="1316736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3–5 halaman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280160"/>
            <a:ext cx="502920" cy="5029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03720" y="1280160"/>
            <a:ext cx="27432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Workflow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80" y="1316736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User → Claude → MCP → Linear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606039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71600" y="2606039"/>
            <a:ext cx="27432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Screenshot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1960" y="2642615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Koneksi + operasi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606039"/>
            <a:ext cx="502920" cy="5029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03720" y="2606039"/>
            <a:ext cx="27432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Test Report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4080" y="2642615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Minimal 10 test case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931920"/>
            <a:ext cx="502920" cy="50292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371600" y="3931920"/>
            <a:ext cx="27432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Video Demo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1960" y="3968496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3–5 menit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3931920"/>
            <a:ext cx="502920" cy="50292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903720" y="3931920"/>
            <a:ext cx="27432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Reflection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84080" y="3968496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475569"/>
                </a:solidFill>
              </a:defRPr>
            </a:pPr>
            <a:r>
              <a:t>Apa yang dipelajari?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19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09728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0F172A"/>
                </a:solidFill>
              </a:defRPr>
            </a:pPr>
            <a:r>
              <a:t>Milestone Praktikum 1</a:t>
            </a:r>
          </a:p>
          <a:p>
            <a:pPr algn="ctr">
              <a:defRPr sz="1900">
                <a:solidFill>
                  <a:srgbClr val="2563EB"/>
                </a:solidFill>
              </a:defRPr>
            </a:pPr>
            <a:r>
              <a:t>Claude berhasil membaca dan mengendalikan Linear melalui konektor/MCP.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971800"/>
            <a:ext cx="2103120" cy="82296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CLAUDE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0" y="2971800"/>
            <a:ext cx="2103120" cy="82296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MCP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2971800"/>
            <a:ext cx="2103120" cy="822960"/>
          </a:xfrm>
          <a:prstGeom prst="roundRect">
            <a:avLst/>
          </a:prstGeom>
          <a:solidFill>
            <a:srgbClr val="0891B2"/>
          </a:solidFill>
          <a:ln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LINEAR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017520" y="3383280"/>
            <a:ext cx="640080" cy="0"/>
          </a:xfrm>
          <a:prstGeom prst="line">
            <a:avLst/>
          </a:prstGeom>
          <a:ln w="2540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5760720" y="3383280"/>
            <a:ext cx="640080" cy="0"/>
          </a:xfrm>
          <a:prstGeom prst="line">
            <a:avLst/>
          </a:prstGeom>
          <a:ln w="25400">
            <a:solidFill>
              <a:srgbClr val="0891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71600" y="4754880"/>
            <a:ext cx="9418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A34A"/>
                </a:solidFill>
              </a:defRPr>
            </a:pPr>
            <a:r>
              <a:t>Berikutnya: Praktikum 2 — Claude + Notion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</a:defRPr>
            </a:pPr>
            <a:r>
              <a:t>Praktikum 1 • Proyek Perangkat Lunak • Claude + Linear • 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3151</Words>
  <Application>Microsoft Office PowerPoint</Application>
  <PresentationFormat>Widescreen</PresentationFormat>
  <Paragraphs>742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hp</dc:creator>
  <cp:keywords/>
  <dc:description>generated using python-pptx</dc:description>
  <cp:lastModifiedBy>sularso</cp:lastModifiedBy>
  <cp:revision>2</cp:revision>
  <dcterms:created xsi:type="dcterms:W3CDTF">2013-01-27T09:14:16Z</dcterms:created>
  <dcterms:modified xsi:type="dcterms:W3CDTF">2026-09-22T16:34:58Z</dcterms:modified>
  <cp:category/>
</cp:coreProperties>
</file>